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17280000" cx="23040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Anaheim"/>
      <p:regular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Bebas Neue"/>
      <p:regular r:id="rId39"/>
    </p:embeddedFont>
    <p:embeddedFont>
      <p:font typeface="Proxima Nova Semibold"/>
      <p:regular r:id="rId40"/>
      <p:bold r:id="rId41"/>
      <p:boldItalic r:id="rId42"/>
    </p:embeddedFont>
    <p:embeddedFont>
      <p:font typeface="Poppins ExtraBold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257">
          <p15:clr>
            <a:srgbClr val="9AA0A6"/>
          </p15:clr>
        </p15:guide>
        <p15:guide id="2" pos="1094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0A50C1-F0EC-4FE0-8798-8A42C863C53F}">
  <a:tblStyle styleId="{850A50C1-F0EC-4FE0-8798-8A42C863C5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57"/>
        <p:guide pos="109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regular.fntdata"/><Relationship Id="rId20" Type="http://schemas.openxmlformats.org/officeDocument/2006/relationships/slide" Target="slides/slide13.xml"/><Relationship Id="rId42" Type="http://schemas.openxmlformats.org/officeDocument/2006/relationships/font" Target="fonts/ProximaNovaSemibold-boldItalic.fntdata"/><Relationship Id="rId41" Type="http://schemas.openxmlformats.org/officeDocument/2006/relationships/font" Target="fonts/ProximaNovaSemibold-bold.fntdata"/><Relationship Id="rId22" Type="http://schemas.openxmlformats.org/officeDocument/2006/relationships/slide" Target="slides/slide15.xml"/><Relationship Id="rId44" Type="http://schemas.openxmlformats.org/officeDocument/2006/relationships/font" Target="fonts/PoppinsExtraBold-boldItalic.fntdata"/><Relationship Id="rId21" Type="http://schemas.openxmlformats.org/officeDocument/2006/relationships/slide" Target="slides/slide14.xml"/><Relationship Id="rId43" Type="http://schemas.openxmlformats.org/officeDocument/2006/relationships/font" Target="fonts/PoppinsExtraBold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4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3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6.xml"/><Relationship Id="rId35" Type="http://schemas.openxmlformats.org/officeDocument/2006/relationships/font" Target="fonts/Poppins-regular.fntdata"/><Relationship Id="rId12" Type="http://schemas.openxmlformats.org/officeDocument/2006/relationships/slide" Target="slides/slide5.xml"/><Relationship Id="rId34" Type="http://schemas.openxmlformats.org/officeDocument/2006/relationships/font" Target="fonts/Anaheim-regular.fntdata"/><Relationship Id="rId15" Type="http://schemas.openxmlformats.org/officeDocument/2006/relationships/slide" Target="slides/slide8.xml"/><Relationship Id="rId37" Type="http://schemas.openxmlformats.org/officeDocument/2006/relationships/font" Target="fonts/Poppins-italic.fntdata"/><Relationship Id="rId14" Type="http://schemas.openxmlformats.org/officeDocument/2006/relationships/slide" Target="slides/slide7.xml"/><Relationship Id="rId36" Type="http://schemas.openxmlformats.org/officeDocument/2006/relationships/font" Target="fonts/Poppins-bold.fntdata"/><Relationship Id="rId17" Type="http://schemas.openxmlformats.org/officeDocument/2006/relationships/slide" Target="slides/slide10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9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e809a90fa_0_48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e809a90fa_0_48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e809a90fa_0_59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e809a90fa_0_59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e809a90fa_0_82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e809a90fa_0_82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e809a90fa_0_1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e809a90f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e809a90fa_0_151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2e809a90fa_0_151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e809a90fa_0_136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e809a90fa_0_136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e809a90fa_0_143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2e809a90fa_0_143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e809a90fa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e809a90f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e809a90fa_0_167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2e809a90fa_0_167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e809a90fa_0_175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e809a90fa_0_175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e809a90fa_2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e809a90f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e809a90fa_0_182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e809a90fa_0_182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e809a90fa_0_189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e809a90fa_0_189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5dc10ae25_0_18450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5dc10ae25_0_1845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e809a90fa_2_76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e809a90fa_2_76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Hand gestures detection is one of the most common applications of computer vision.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 of live models can be used for several purposes: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video conferencing services,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home automation systems,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the automotive sector,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services for people with speech and hearing impairments,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Human-computer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going to be two major parts in this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first part consists of implementing a real-time hand detection system using MediaPipe from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we will be able to collect and extract information about the different hand poses, such 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hand landmarks and bounding box coordinates.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second part consists of using the extracted image information to train a hand gesture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recognition classifier, using a CNN.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the model is trained, the last part is to incorporate the model in a global application: live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translation from the video stream of our webcam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e809a90fa_2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e809a90f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88af85d0f_1_6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88af85d0f_1_6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88af85d0f_1_51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88af85d0f_1_51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dc10ae25_0_9744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5dc10ae25_0_9744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e809a90fa_0_0:notes"/>
          <p:cNvSpPr/>
          <p:nvPr>
            <p:ph idx="2" type="sldImg"/>
          </p:nvPr>
        </p:nvSpPr>
        <p:spPr>
          <a:xfrm>
            <a:off x="1037131" y="586509"/>
            <a:ext cx="4147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e809a90fa_0_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e809a90fa_0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e809a90f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25450" y="6262650"/>
            <a:ext cx="20189100" cy="3657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  <a:defRPr b="0" sz="1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25450" y="9919950"/>
            <a:ext cx="20189100" cy="1097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40000" cy="172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3450" y="-1353450"/>
            <a:ext cx="12304451" cy="86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48230" y="10599402"/>
            <a:ext cx="15990298" cy="1161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785386" y="14212955"/>
            <a:ext cx="15115200" cy="20328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hasCustomPrompt="1" type="title"/>
          </p:nvPr>
        </p:nvSpPr>
        <p:spPr>
          <a:xfrm>
            <a:off x="785386" y="3716115"/>
            <a:ext cx="21469200" cy="65964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785386" y="10590152"/>
            <a:ext cx="21469200" cy="43701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546100" lvl="0" marL="457200" algn="ctr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57200" y="559175"/>
            <a:ext cx="21469200" cy="14943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40000" cy="172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300" y="-4039850"/>
            <a:ext cx="12304451" cy="86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4155" y="-5634498"/>
            <a:ext cx="15990298" cy="1161014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6053059" y="4111475"/>
            <a:ext cx="10927800" cy="12713400"/>
          </a:xfrm>
          <a:prstGeom prst="rect">
            <a:avLst/>
          </a:prstGeom>
          <a:solidFill>
            <a:srgbClr val="031330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" y="4111475"/>
            <a:ext cx="5331900" cy="12713400"/>
          </a:xfrm>
          <a:prstGeom prst="rect">
            <a:avLst/>
          </a:prstGeom>
          <a:solidFill>
            <a:srgbClr val="031330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17244725" y="4111475"/>
            <a:ext cx="5331900" cy="12713400"/>
          </a:xfrm>
          <a:prstGeom prst="rect">
            <a:avLst/>
          </a:prstGeom>
          <a:solidFill>
            <a:srgbClr val="031330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main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11030113" y="16457750"/>
            <a:ext cx="1080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67E92"/>
                </a:solidFill>
                <a:latin typeface="Poppins"/>
                <a:ea typeface="Poppins"/>
                <a:cs typeface="Poppins"/>
                <a:sym typeface="Poppins"/>
              </a:rPr>
              <a:t>CS512–Computer Vision – Spring 2023 – Group 07</a:t>
            </a:r>
            <a:endParaRPr sz="3000">
              <a:solidFill>
                <a:srgbClr val="667E9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21456675" y="161496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40000" cy="172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4095" y="10235027"/>
            <a:ext cx="15990298" cy="1161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96150" y="-2339600"/>
            <a:ext cx="12304451" cy="867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40000" cy="172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85375" y="3419000"/>
            <a:ext cx="21469200" cy="119304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50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oboto"/>
              <a:buChar char="●"/>
              <a:defRPr sz="3500"/>
            </a:lvl1pPr>
            <a:lvl2pPr indent="-264160" lvl="1" marL="91440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○"/>
              <a:defRPr/>
            </a:lvl2pPr>
            <a:lvl3pPr indent="-264160" lvl="2" marL="137160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■"/>
              <a:defRPr/>
            </a:lvl3pPr>
            <a:lvl4pPr indent="-264160" lvl="3" marL="182880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●"/>
              <a:defRPr/>
            </a:lvl4pPr>
            <a:lvl5pPr indent="-264160" lvl="4" marL="228600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○"/>
              <a:defRPr/>
            </a:lvl5pPr>
            <a:lvl6pPr indent="-264160" lvl="5" marL="274320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■"/>
              <a:defRPr/>
            </a:lvl6pPr>
            <a:lvl7pPr indent="-264160" lvl="6" marL="320040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●"/>
              <a:defRPr/>
            </a:lvl7pPr>
            <a:lvl8pPr indent="-264159" lvl="7" marL="365760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○"/>
              <a:defRPr/>
            </a:lvl8pPr>
            <a:lvl9pPr indent="-264159" lvl="8" marL="4114800">
              <a:spcBef>
                <a:spcPts val="0"/>
              </a:spcBef>
              <a:spcAft>
                <a:spcPts val="0"/>
              </a:spcAft>
              <a:buSzPts val="560"/>
              <a:buFont typeface="Roboto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4095" y="10235027"/>
            <a:ext cx="15990298" cy="1161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96150" y="-2339600"/>
            <a:ext cx="12304451" cy="867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85386" y="3871832"/>
            <a:ext cx="10078500" cy="114777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12176126" y="3871832"/>
            <a:ext cx="10078500" cy="114777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40000" cy="172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300" y="-4039850"/>
            <a:ext cx="12304451" cy="86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4155" y="-5634498"/>
            <a:ext cx="15990298" cy="1161014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40000" cy="172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41580" y="-4947010"/>
            <a:ext cx="15990298" cy="1161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9588" y="-1852388"/>
            <a:ext cx="12304451" cy="867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785386" y="1866583"/>
            <a:ext cx="7075200" cy="25389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785386" y="4668472"/>
            <a:ext cx="7075200" cy="106815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444500" lvl="0" marL="4572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1235276" y="1512315"/>
            <a:ext cx="16044900" cy="13743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11520000" y="-420"/>
            <a:ext cx="11520000" cy="172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668976" y="4142950"/>
            <a:ext cx="10192500" cy="49800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/>
        </p:txBody>
      </p:sp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668976" y="9417155"/>
            <a:ext cx="10192500" cy="4149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12445984" y="2432588"/>
            <a:ext cx="9668100" cy="12414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546100" lvl="0" marL="457200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Font typeface="Poppins ExtraBold"/>
              <a:buNone/>
              <a:defRPr sz="9000">
                <a:solidFill>
                  <a:schemeClr val="accen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Bebas Neue"/>
              <a:buNone/>
              <a:defRPr sz="7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5386" y="3871832"/>
            <a:ext cx="21469200" cy="114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546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naheim"/>
              <a:buChar char="●"/>
              <a:defRPr sz="5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476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○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476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■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476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●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476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○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476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■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476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●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476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○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476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naheim"/>
              <a:buChar char="■"/>
              <a:defRPr sz="3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1560400" y="15957504"/>
            <a:ext cx="13827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30350" lIns="230350" spcFirstLastPara="1" rIns="230350" wrap="square" tIns="230350">
            <a:noAutofit/>
          </a:bodyPr>
          <a:lstStyle>
            <a:lvl1pPr lvl="0" algn="r">
              <a:buNone/>
              <a:defRPr sz="3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3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3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3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3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3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3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3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3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2691276" y="3136001"/>
            <a:ext cx="177573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150" lIns="255150" spcFirstLastPara="1" rIns="255150" wrap="square" tIns="2551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Proxima Nova Semibold"/>
              <a:buNone/>
              <a:defRPr sz="6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Proxima Nova Semibold"/>
              <a:buNone/>
              <a:defRPr sz="6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Proxima Nova Semibold"/>
              <a:buNone/>
              <a:defRPr sz="6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Proxima Nova Semibold"/>
              <a:buNone/>
              <a:defRPr sz="6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Proxima Nova Semibold"/>
              <a:buNone/>
              <a:defRPr sz="6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Proxima Nova Semibold"/>
              <a:buNone/>
              <a:defRPr sz="6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Proxima Nova Semibold"/>
              <a:buNone/>
              <a:defRPr sz="6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Proxima Nova Semibold"/>
              <a:buNone/>
              <a:defRPr sz="6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Proxima Nova Semibold"/>
              <a:buNone/>
              <a:defRPr sz="6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691276" y="5696001"/>
            <a:ext cx="17757300" cy="8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150" lIns="255150" spcFirstLastPara="1" rIns="255150" wrap="square" tIns="255150">
            <a:noAutofit/>
          </a:bodyPr>
          <a:lstStyle>
            <a:lvl1pPr indent="-425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3100"/>
              <a:buFont typeface="Proxima Nova"/>
              <a:buChar char="●"/>
              <a:defRPr sz="3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25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3100"/>
              <a:buFont typeface="Proxima Nova"/>
              <a:buChar char="○"/>
              <a:defRPr sz="3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25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3100"/>
              <a:buFont typeface="Proxima Nova"/>
              <a:buChar char="■"/>
              <a:defRPr sz="3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25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3100"/>
              <a:buFont typeface="Proxima Nova"/>
              <a:buChar char="●"/>
              <a:defRPr sz="3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25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3100"/>
              <a:buFont typeface="Proxima Nova"/>
              <a:buChar char="○"/>
              <a:defRPr sz="3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25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3100"/>
              <a:buFont typeface="Proxima Nova"/>
              <a:buChar char="■"/>
              <a:defRPr sz="3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25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3100"/>
              <a:buFont typeface="Proxima Nova"/>
              <a:buChar char="●"/>
              <a:defRPr sz="3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25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3100"/>
              <a:buFont typeface="Proxima Nova"/>
              <a:buChar char="○"/>
              <a:defRPr sz="3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25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3100"/>
              <a:buFont typeface="Proxima Nova"/>
              <a:buChar char="■"/>
              <a:defRPr sz="3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1" name="Google Shape;81;p1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268475" y="16387951"/>
            <a:ext cx="8477301" cy="6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21560400" y="15957504"/>
            <a:ext cx="13827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30350" lIns="230350" spcFirstLastPara="1" rIns="230350" wrap="square" tIns="230350">
            <a:noAutofit/>
          </a:bodyPr>
          <a:lstStyle>
            <a:lvl1pPr lvl="0" algn="r">
              <a:buNone/>
              <a:defRPr sz="3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3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3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3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3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3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3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3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3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4.gif"/><Relationship Id="rId5" Type="http://schemas.openxmlformats.org/officeDocument/2006/relationships/hyperlink" Target="https://github.com/hukenovs/hagrid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gif"/><Relationship Id="rId10" Type="http://schemas.openxmlformats.org/officeDocument/2006/relationships/image" Target="../media/image5.gif"/><Relationship Id="rId13" Type="http://schemas.openxmlformats.org/officeDocument/2006/relationships/image" Target="../media/image15.gif"/><Relationship Id="rId12" Type="http://schemas.openxmlformats.org/officeDocument/2006/relationships/image" Target="../media/image9.gi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Relationship Id="rId4" Type="http://schemas.openxmlformats.org/officeDocument/2006/relationships/image" Target="../media/image8.gif"/><Relationship Id="rId9" Type="http://schemas.openxmlformats.org/officeDocument/2006/relationships/image" Target="../media/image6.gif"/><Relationship Id="rId14" Type="http://schemas.openxmlformats.org/officeDocument/2006/relationships/image" Target="../media/image23.gif"/><Relationship Id="rId5" Type="http://schemas.openxmlformats.org/officeDocument/2006/relationships/image" Target="../media/image11.gif"/><Relationship Id="rId6" Type="http://schemas.openxmlformats.org/officeDocument/2006/relationships/image" Target="../media/image10.gif"/><Relationship Id="rId7" Type="http://schemas.openxmlformats.org/officeDocument/2006/relationships/image" Target="../media/image25.gif"/><Relationship Id="rId8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KAfz3nFLKgtjNB3W0xnKQqzu7ScWX8o2/view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://drive.google.com/file/d/10JPJ1c-6zgAFrHZJmYYDBtyVmEsRrb7h/view" TargetMode="External"/><Relationship Id="rId6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ukenovs/hagrid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1425450" y="1110300"/>
            <a:ext cx="20189100" cy="62061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CS512 - </a:t>
            </a:r>
            <a:r>
              <a:rPr lang="en" sz="10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r>
              <a:rPr lang="en" sz="130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/>
              <a:t>Real-time Hand Gesture Recognition</a:t>
            </a:r>
            <a:endParaRPr sz="10600"/>
          </a:p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1611250" y="12609788"/>
            <a:ext cx="20189100" cy="1748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0">
                <a:latin typeface="Poppins"/>
                <a:ea typeface="Poppins"/>
                <a:cs typeface="Poppins"/>
                <a:sym typeface="Poppins"/>
              </a:rPr>
              <a:t>Project Presentation </a:t>
            </a:r>
            <a:endParaRPr/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12520500" y="15531600"/>
            <a:ext cx="9706200" cy="1748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latin typeface="Poppins"/>
                <a:ea typeface="Poppins"/>
                <a:cs typeface="Poppins"/>
                <a:sym typeface="Poppins"/>
              </a:rPr>
              <a:t>Bastien LEDUC - A20520860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latin typeface="Poppins"/>
                <a:ea typeface="Poppins"/>
                <a:cs typeface="Poppins"/>
                <a:sym typeface="Poppins"/>
              </a:rPr>
              <a:t>Paul LEGOUT - A20522029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5" y="16290326"/>
            <a:ext cx="8477301" cy="6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9306150" y="14319400"/>
            <a:ext cx="3321900" cy="870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 fontScale="32500"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0000">
                <a:latin typeface="Poppins"/>
                <a:ea typeface="Poppins"/>
                <a:cs typeface="Poppins"/>
                <a:sym typeface="Poppins"/>
              </a:rPr>
              <a:t>Spring 2023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4475" y="7443450"/>
            <a:ext cx="6211048" cy="46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8069400" y="11901763"/>
            <a:ext cx="5795400" cy="870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 fontScale="25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i="1" lang="en" sz="10000"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i="1" lang="en" sz="10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GitHub-HaGRID dataset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8336450" y="5088888"/>
            <a:ext cx="6374400" cy="20112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Base model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VGG16 / MobileNet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5827500" y="9937813"/>
            <a:ext cx="3795000" cy="2253300"/>
          </a:xfrm>
          <a:prstGeom prst="flowChartAlternateProcess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Model_1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(box, landmarks)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13417500" y="9937813"/>
            <a:ext cx="3795000" cy="2253300"/>
          </a:xfrm>
          <a:prstGeom prst="flowChartAlternateProcess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Model_2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(box, class)</a:t>
            </a:r>
            <a:endParaRPr sz="3000">
              <a:solidFill>
                <a:schemeClr val="lt1"/>
              </a:solidFill>
            </a:endParaRPr>
          </a:p>
        </p:txBody>
      </p:sp>
      <p:cxnSp>
        <p:nvCxnSpPr>
          <p:cNvPr id="210" name="Google Shape;210;p27"/>
          <p:cNvCxnSpPr>
            <a:stCxn id="207" idx="2"/>
            <a:endCxn id="208" idx="0"/>
          </p:cNvCxnSpPr>
          <p:nvPr/>
        </p:nvCxnSpPr>
        <p:spPr>
          <a:xfrm rot="5400000">
            <a:off x="8205500" y="6619638"/>
            <a:ext cx="2837700" cy="37986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1" name="Google Shape;211;p27"/>
          <p:cNvCxnSpPr>
            <a:stCxn id="207" idx="2"/>
            <a:endCxn id="209" idx="0"/>
          </p:cNvCxnSpPr>
          <p:nvPr/>
        </p:nvCxnSpPr>
        <p:spPr>
          <a:xfrm flipH="1" rot="-5400000">
            <a:off x="12000500" y="6623238"/>
            <a:ext cx="2837700" cy="37914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2" name="Google Shape;212;p27"/>
          <p:cNvSpPr txBox="1"/>
          <p:nvPr>
            <p:ph idx="4294967295" type="title"/>
          </p:nvPr>
        </p:nvSpPr>
        <p:spPr>
          <a:xfrm>
            <a:off x="1444400" y="95817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 b="0"/>
          </a:p>
        </p:txBody>
      </p:sp>
      <p:sp>
        <p:nvSpPr>
          <p:cNvPr id="213" name="Google Shape;213;p27"/>
          <p:cNvSpPr txBox="1"/>
          <p:nvPr/>
        </p:nvSpPr>
        <p:spPr>
          <a:xfrm>
            <a:off x="16600850" y="4457525"/>
            <a:ext cx="594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MobileNet selected for final application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4" name="Google Shape;214;p27"/>
          <p:cNvCxnSpPr>
            <a:stCxn id="207" idx="3"/>
            <a:endCxn id="213" idx="1"/>
          </p:cNvCxnSpPr>
          <p:nvPr/>
        </p:nvCxnSpPr>
        <p:spPr>
          <a:xfrm flipH="1" rot="10800000">
            <a:off x="14710850" y="5011488"/>
            <a:ext cx="1890000" cy="1083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28"/>
          <p:cNvSpPr txBox="1"/>
          <p:nvPr>
            <p:ph idx="4294967295" type="title"/>
          </p:nvPr>
        </p:nvSpPr>
        <p:spPr>
          <a:xfrm>
            <a:off x="1444400" y="95817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Model_1 (box, landmarks)</a:t>
            </a:r>
            <a:endParaRPr b="0"/>
          </a:p>
        </p:txBody>
      </p:sp>
      <p:sp>
        <p:nvSpPr>
          <p:cNvPr id="222" name="Google Shape;222;p28"/>
          <p:cNvSpPr/>
          <p:nvPr/>
        </p:nvSpPr>
        <p:spPr>
          <a:xfrm>
            <a:off x="3341100" y="3115075"/>
            <a:ext cx="16357800" cy="14031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Conv2D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3447975" y="4718750"/>
            <a:ext cx="7657725" cy="8860525"/>
          </a:xfrm>
          <a:prstGeom prst="flowChartProcess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11827375" y="4718750"/>
            <a:ext cx="7871525" cy="10464225"/>
          </a:xfrm>
          <a:prstGeom prst="flowChartProcess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3568250" y="4718750"/>
            <a:ext cx="741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Box</a:t>
            </a:r>
            <a:endParaRPr sz="30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11827363" y="4718750"/>
            <a:ext cx="741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Landmarks</a:t>
            </a:r>
            <a:endParaRPr sz="30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3848900" y="5608775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Conv1D Block + Reshape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3848875" y="7069513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Flatten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3848888" y="8501213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Dense Block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3848888" y="9932925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Dense Block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3848888" y="12370625"/>
            <a:ext cx="6855900" cy="1042500"/>
          </a:xfrm>
          <a:prstGeom prst="flowChartAlternate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Output (</a:t>
            </a:r>
            <a:r>
              <a:rPr i="1" lang="en" sz="3000">
                <a:solidFill>
                  <a:schemeClr val="lt1"/>
                </a:solidFill>
              </a:rPr>
              <a:t>sigmoid</a:t>
            </a:r>
            <a:r>
              <a:rPr lang="en" sz="3000">
                <a:solidFill>
                  <a:schemeClr val="lt1"/>
                </a:solidFill>
              </a:rPr>
              <a:t>)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12388675" y="5608775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Conv1D Block + Reshape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12411388" y="7069525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Conv1D Block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12411388" y="8530263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Flatten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12411388" y="10663363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Concatenate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12335175" y="11992325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Dense Block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12411388" y="13966375"/>
            <a:ext cx="6855900" cy="1042500"/>
          </a:xfrm>
          <a:prstGeom prst="flowChartAlternate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Output (</a:t>
            </a:r>
            <a:r>
              <a:rPr i="1" lang="en" sz="3000">
                <a:solidFill>
                  <a:schemeClr val="lt1"/>
                </a:solidFill>
              </a:rPr>
              <a:t>sigmoid</a:t>
            </a:r>
            <a:r>
              <a:rPr lang="en" sz="3000">
                <a:solidFill>
                  <a:schemeClr val="lt1"/>
                </a:solidFill>
              </a:rPr>
              <a:t>)</a:t>
            </a:r>
            <a:endParaRPr sz="3000">
              <a:solidFill>
                <a:schemeClr val="lt1"/>
              </a:solidFill>
            </a:endParaRPr>
          </a:p>
        </p:txBody>
      </p:sp>
      <p:cxnSp>
        <p:nvCxnSpPr>
          <p:cNvPr id="238" name="Google Shape;238;p28"/>
          <p:cNvCxnSpPr>
            <a:stCxn id="230" idx="3"/>
            <a:endCxn id="235" idx="1"/>
          </p:cNvCxnSpPr>
          <p:nvPr/>
        </p:nvCxnSpPr>
        <p:spPr>
          <a:xfrm>
            <a:off x="10704788" y="10454175"/>
            <a:ext cx="1706700" cy="7305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9" name="Google Shape;239;p28"/>
          <p:cNvSpPr txBox="1"/>
          <p:nvPr/>
        </p:nvSpPr>
        <p:spPr>
          <a:xfrm>
            <a:off x="3448075" y="13735525"/>
            <a:ext cx="765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Loss: Mean Squared Error</a:t>
            </a:r>
            <a:endParaRPr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Metric: IoU</a:t>
            </a:r>
            <a:endParaRPr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11934225" y="15383550"/>
            <a:ext cx="765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Loss: Huber Loss</a:t>
            </a:r>
            <a:endParaRPr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Metric: Cosine Similarity</a:t>
            </a:r>
            <a:endParaRPr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29"/>
          <p:cNvSpPr txBox="1"/>
          <p:nvPr>
            <p:ph idx="4294967295" type="title"/>
          </p:nvPr>
        </p:nvSpPr>
        <p:spPr>
          <a:xfrm>
            <a:off x="1444400" y="95817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Model_2 (box, class)</a:t>
            </a:r>
            <a:endParaRPr b="0"/>
          </a:p>
        </p:txBody>
      </p:sp>
      <p:sp>
        <p:nvSpPr>
          <p:cNvPr id="248" name="Google Shape;248;p29"/>
          <p:cNvSpPr/>
          <p:nvPr/>
        </p:nvSpPr>
        <p:spPr>
          <a:xfrm>
            <a:off x="3341100" y="3115075"/>
            <a:ext cx="16357800" cy="14031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MaxPooling2D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3447975" y="4718750"/>
            <a:ext cx="7657725" cy="7273575"/>
          </a:xfrm>
          <a:prstGeom prst="flowChartProcess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11827375" y="4718750"/>
            <a:ext cx="7871525" cy="10077000"/>
          </a:xfrm>
          <a:prstGeom prst="flowChartProcess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3568250" y="4718750"/>
            <a:ext cx="741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Box</a:t>
            </a:r>
            <a:endParaRPr sz="30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11827363" y="4718750"/>
            <a:ext cx="741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Class</a:t>
            </a:r>
            <a:endParaRPr sz="30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3848900" y="5608775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Conv1D Block + Reshape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3848875" y="7069513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Flatten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3848888" y="8501213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Dense Block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3848888" y="10663375"/>
            <a:ext cx="6855900" cy="1042500"/>
          </a:xfrm>
          <a:prstGeom prst="flowChartAlternate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Output (</a:t>
            </a:r>
            <a:r>
              <a:rPr i="1" lang="en" sz="3000">
                <a:solidFill>
                  <a:schemeClr val="lt1"/>
                </a:solidFill>
              </a:rPr>
              <a:t>sigmoid</a:t>
            </a:r>
            <a:r>
              <a:rPr lang="en" sz="3000">
                <a:solidFill>
                  <a:schemeClr val="lt1"/>
                </a:solidFill>
              </a:rPr>
              <a:t>)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12388675" y="5608775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Conv1D Block + Reshape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12411388" y="7069525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Conv1D Block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12411388" y="8501213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Flatten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2388675" y="11364625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Dense Block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12411388" y="13526775"/>
            <a:ext cx="6855900" cy="1042500"/>
          </a:xfrm>
          <a:prstGeom prst="flowChartAlternate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Output (</a:t>
            </a:r>
            <a:r>
              <a:rPr i="1" lang="en" sz="3000">
                <a:solidFill>
                  <a:schemeClr val="lt1"/>
                </a:solidFill>
              </a:rPr>
              <a:t>softmax</a:t>
            </a:r>
            <a:r>
              <a:rPr lang="en" sz="3000">
                <a:solidFill>
                  <a:schemeClr val="lt1"/>
                </a:solidFill>
              </a:rPr>
              <a:t>)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12411400" y="9932925"/>
            <a:ext cx="6855900" cy="10425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Dense Block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3448075" y="12211525"/>
            <a:ext cx="765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Loss: Mean Squared Error</a:t>
            </a:r>
            <a:endParaRPr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Metric: IoU</a:t>
            </a:r>
            <a:endParaRPr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11934238" y="14996325"/>
            <a:ext cx="765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Loss: Categorical Cross Entropy</a:t>
            </a:r>
            <a:endParaRPr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Metric: Accuracy</a:t>
            </a:r>
            <a:endParaRPr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ctrTitle"/>
          </p:nvPr>
        </p:nvSpPr>
        <p:spPr>
          <a:xfrm>
            <a:off x="1425450" y="6262650"/>
            <a:ext cx="20189100" cy="3657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/>
              <a:t>Results &amp; Discussion</a:t>
            </a:r>
            <a:endParaRPr sz="10600"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5" y="16290326"/>
            <a:ext cx="8477301" cy="6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p31"/>
          <p:cNvSpPr txBox="1"/>
          <p:nvPr>
            <p:ph idx="4294967295" type="title"/>
          </p:nvPr>
        </p:nvSpPr>
        <p:spPr>
          <a:xfrm>
            <a:off x="1444400" y="95817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(Conv1D)</a:t>
            </a:r>
            <a:endParaRPr b="0"/>
          </a:p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050" y="4239224"/>
            <a:ext cx="17577201" cy="42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8013" y="9335650"/>
            <a:ext cx="5733275" cy="52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/>
        </p:nvSpPr>
        <p:spPr>
          <a:xfrm>
            <a:off x="3109263" y="3126425"/>
            <a:ext cx="1759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Trained on more than 490,000 </a:t>
            </a:r>
            <a:r>
              <a:rPr i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landmarks</a:t>
            </a:r>
            <a:r>
              <a:rPr i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from dataset annotations</a:t>
            </a:r>
            <a:endParaRPr i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2"/>
          <p:cNvSpPr txBox="1"/>
          <p:nvPr>
            <p:ph idx="4294967295" type="title"/>
          </p:nvPr>
        </p:nvSpPr>
        <p:spPr>
          <a:xfrm>
            <a:off x="1444400" y="95817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– MobileNet (box, class)</a:t>
            </a:r>
            <a:endParaRPr b="0"/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762" y="4256500"/>
            <a:ext cx="18930477" cy="94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3109263" y="3126425"/>
            <a:ext cx="1759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Trained on more than 32,000 images</a:t>
            </a:r>
            <a:endParaRPr i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33"/>
          <p:cNvSpPr txBox="1"/>
          <p:nvPr>
            <p:ph idx="4294967295" type="title"/>
          </p:nvPr>
        </p:nvSpPr>
        <p:spPr>
          <a:xfrm>
            <a:off x="1444400" y="95817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>
                <a:solidFill>
                  <a:schemeClr val="lt1"/>
                </a:solidFill>
              </a:rPr>
              <a:t>MobileNet (box, class)</a:t>
            </a:r>
            <a:r>
              <a:rPr lang="en"/>
              <a:t> - Fine tuning</a:t>
            </a:r>
            <a:endParaRPr b="0"/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112" y="3658676"/>
            <a:ext cx="18983777" cy="944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100" y="13107625"/>
            <a:ext cx="4640325" cy="2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ctrTitle"/>
          </p:nvPr>
        </p:nvSpPr>
        <p:spPr>
          <a:xfrm>
            <a:off x="1425450" y="6262650"/>
            <a:ext cx="20189100" cy="3657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/>
              <a:t>Problems &amp; Conception choices</a:t>
            </a:r>
            <a:endParaRPr sz="10600"/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5" y="16290326"/>
            <a:ext cx="8477301" cy="6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5"/>
          <p:cNvSpPr txBox="1"/>
          <p:nvPr>
            <p:ph idx="4294967295" type="title"/>
          </p:nvPr>
        </p:nvSpPr>
        <p:spPr>
          <a:xfrm>
            <a:off x="1444400" y="95817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and number of parameters</a:t>
            </a:r>
            <a:endParaRPr b="0"/>
          </a:p>
        </p:txBody>
      </p:sp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3533000" y="7270050"/>
            <a:ext cx="167433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Goal: predictions from live video =&gt; need efficiency </a:t>
            </a:r>
            <a:endParaRPr sz="5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=&gt; Discarded VGG16 as base model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=&gt; Selected MobileNet as base model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36"/>
          <p:cNvSpPr txBox="1"/>
          <p:nvPr>
            <p:ph idx="4294967295" type="title"/>
          </p:nvPr>
        </p:nvSpPr>
        <p:spPr>
          <a:xfrm>
            <a:off x="1444400" y="95817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custom MediaPipe to complete custom model</a:t>
            </a:r>
            <a:endParaRPr b="0"/>
          </a:p>
        </p:txBody>
      </p:sp>
      <p:sp>
        <p:nvSpPr>
          <p:cNvPr id="320" name="Google Shape;320;p36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6"/>
          <p:cNvSpPr txBox="1"/>
          <p:nvPr/>
        </p:nvSpPr>
        <p:spPr>
          <a:xfrm>
            <a:off x="3533000" y="5499900"/>
            <a:ext cx="167433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First: Implementation of the classifier from MediaPipe output landmarks</a:t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 wanted to implement custom MediaPipe to simply replace it by our model, predict the landmarks and use the same classifier as above</a:t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Problem: Predicted landmarks were not accurate enough to get a good accuracy </a:t>
            </a:r>
            <a:endParaRPr sz="3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Solution: </a:t>
            </a:r>
            <a:r>
              <a:rPr lang="en" sz="36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Custom model, predicting box and class </a:t>
            </a:r>
            <a:endParaRPr sz="36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ctrTitle"/>
          </p:nvPr>
        </p:nvSpPr>
        <p:spPr>
          <a:xfrm>
            <a:off x="1425450" y="6262650"/>
            <a:ext cx="20189100" cy="3657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/>
              <a:t>Problem Statement</a:t>
            </a:r>
            <a:endParaRPr sz="10600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5" y="16290326"/>
            <a:ext cx="8477301" cy="6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37"/>
          <p:cNvSpPr txBox="1"/>
          <p:nvPr>
            <p:ph idx="4294967295" type="title"/>
          </p:nvPr>
        </p:nvSpPr>
        <p:spPr>
          <a:xfrm>
            <a:off x="1444400" y="95817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size</a:t>
            </a:r>
            <a:endParaRPr b="0"/>
          </a:p>
        </p:txBody>
      </p:sp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37"/>
          <p:cNvSpPr txBox="1"/>
          <p:nvPr/>
        </p:nvSpPr>
        <p:spPr>
          <a:xfrm>
            <a:off x="3533000" y="5499900"/>
            <a:ext cx="167433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 trained on more than 490,000 landmarks (21x2), from dataset annotations</a:t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Problem: Train CNN on 490,000 images very computer intensive</a:t>
            </a:r>
            <a:endParaRPr sz="3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Solution: Sample the data ( ~ 40,000 images)</a:t>
            </a:r>
            <a:endParaRPr sz="36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38"/>
          <p:cNvSpPr txBox="1"/>
          <p:nvPr>
            <p:ph idx="4294967295" type="title"/>
          </p:nvPr>
        </p:nvSpPr>
        <p:spPr>
          <a:xfrm>
            <a:off x="1444400" y="95817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 input size</a:t>
            </a:r>
            <a:endParaRPr b="0"/>
          </a:p>
        </p:txBody>
      </p:sp>
      <p:sp>
        <p:nvSpPr>
          <p:cNvPr id="336" name="Google Shape;336;p38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38"/>
          <p:cNvSpPr txBox="1"/>
          <p:nvPr/>
        </p:nvSpPr>
        <p:spPr>
          <a:xfrm>
            <a:off x="3533000" y="4431688"/>
            <a:ext cx="16743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MobileNet takes an input shape (224, 224, 3)</a:t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Problem: Various sizes of the images from the dataset: from more than 1920x1080 to less than 480x270</a:t>
            </a:r>
            <a:endParaRPr sz="3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Solution: Downsample and resize images</a:t>
            </a:r>
            <a:endParaRPr sz="36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8" name="Google Shape;338;p38"/>
          <p:cNvCxnSpPr/>
          <p:nvPr/>
        </p:nvCxnSpPr>
        <p:spPr>
          <a:xfrm>
            <a:off x="7638025" y="10430025"/>
            <a:ext cx="0" cy="4499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8"/>
          <p:cNvCxnSpPr/>
          <p:nvPr/>
        </p:nvCxnSpPr>
        <p:spPr>
          <a:xfrm>
            <a:off x="14724625" y="10582425"/>
            <a:ext cx="0" cy="4499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8"/>
          <p:cNvSpPr txBox="1"/>
          <p:nvPr/>
        </p:nvSpPr>
        <p:spPr>
          <a:xfrm>
            <a:off x="2017600" y="10495700"/>
            <a:ext cx="453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&gt; 1920x1080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8602975" y="10495700"/>
            <a:ext cx="515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&gt; 1920/2 x 1080/2 = 960x540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15689575" y="10506225"/>
            <a:ext cx="515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&gt; 1920/4 x 1080/4 = 480x270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1444400" y="12379675"/>
            <a:ext cx="515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roxima Nova"/>
              <a:buChar char="-"/>
            </a:pPr>
            <a:r>
              <a:rPr lang="en" sz="3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Resize 1920x1080</a:t>
            </a:r>
            <a:endParaRPr sz="3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roxima Nova"/>
              <a:buChar char="-"/>
            </a:pPr>
            <a:r>
              <a:rPr lang="en" sz="3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Downsample factor 2</a:t>
            </a:r>
            <a:endParaRPr sz="3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8602975" y="12354375"/>
            <a:ext cx="515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roxima Nova"/>
              <a:buChar char="-"/>
            </a:pPr>
            <a:r>
              <a:rPr lang="en" sz="3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Resize 960x540</a:t>
            </a:r>
            <a:endParaRPr sz="3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roxima Nova"/>
              <a:buChar char="-"/>
            </a:pPr>
            <a:r>
              <a:rPr lang="en" sz="3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Downsample factor 2</a:t>
            </a:r>
            <a:endParaRPr sz="3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15689575" y="12125775"/>
            <a:ext cx="5156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roxima Nova"/>
              <a:buChar char="-"/>
            </a:pPr>
            <a:r>
              <a:rPr lang="en" sz="3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Resize 480x270</a:t>
            </a:r>
            <a:endParaRPr sz="3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roxima Nova"/>
              <a:buChar char="-"/>
            </a:pPr>
            <a:r>
              <a:rPr lang="en" sz="3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Downsample factor 2</a:t>
            </a:r>
            <a:endParaRPr sz="3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roxima Nova"/>
              <a:buChar char="-"/>
            </a:pPr>
            <a:r>
              <a:rPr lang="en" sz="3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Resize 224x224</a:t>
            </a:r>
            <a:endParaRPr sz="3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6" name="Google Shape;346;p38"/>
          <p:cNvCxnSpPr>
            <a:stCxn id="343" idx="3"/>
            <a:endCxn id="344" idx="1"/>
          </p:cNvCxnSpPr>
          <p:nvPr/>
        </p:nvCxnSpPr>
        <p:spPr>
          <a:xfrm flipH="1" rot="10800000">
            <a:off x="6601100" y="12908575"/>
            <a:ext cx="2001900" cy="25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38"/>
          <p:cNvCxnSpPr>
            <a:stCxn id="344" idx="3"/>
            <a:endCxn id="345" idx="1"/>
          </p:cNvCxnSpPr>
          <p:nvPr/>
        </p:nvCxnSpPr>
        <p:spPr>
          <a:xfrm>
            <a:off x="13759675" y="12908475"/>
            <a:ext cx="1929900" cy="2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9"/>
          <p:cNvSpPr txBox="1"/>
          <p:nvPr/>
        </p:nvSpPr>
        <p:spPr>
          <a:xfrm>
            <a:off x="7699775" y="6888025"/>
            <a:ext cx="2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39"/>
          <p:cNvSpPr txBox="1"/>
          <p:nvPr/>
        </p:nvSpPr>
        <p:spPr>
          <a:xfrm>
            <a:off x="4481850" y="7288225"/>
            <a:ext cx="14076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 for your attention</a:t>
            </a:r>
            <a:endParaRPr sz="70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Do you have any questions?</a:t>
            </a:r>
            <a:endParaRPr sz="45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20"/>
          <p:cNvSpPr txBox="1"/>
          <p:nvPr>
            <p:ph idx="4294967295" type="title"/>
          </p:nvPr>
        </p:nvSpPr>
        <p:spPr>
          <a:xfrm>
            <a:off x="1364750" y="40092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 b="0"/>
          </a:p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idx="4294967295" type="title"/>
          </p:nvPr>
        </p:nvSpPr>
        <p:spPr>
          <a:xfrm>
            <a:off x="1059750" y="2942101"/>
            <a:ext cx="20920500" cy="122445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Implement AI models for live hand detection and gesture recognition.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u="sng"/>
              <a:t>Example of applications:</a:t>
            </a:r>
            <a:endParaRPr sz="4300" u="sng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" sz="4100"/>
              <a:t>Video conferencing services</a:t>
            </a:r>
            <a:endParaRPr sz="4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" sz="4100"/>
              <a:t>Home automation systems</a:t>
            </a:r>
            <a:endParaRPr sz="4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" sz="4100"/>
              <a:t>Automotive sector</a:t>
            </a:r>
            <a:endParaRPr sz="4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" sz="4100"/>
              <a:t>Services for people with speech and hearing impairments, etc.</a:t>
            </a:r>
            <a:endParaRPr sz="4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" sz="4100"/>
              <a:t>Human-computer interaction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u="sng"/>
              <a:t>Paper that we used:</a:t>
            </a:r>
            <a:endParaRPr sz="4300" u="sng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" sz="4100"/>
              <a:t>Dataset: HaGRID — HAnd Gesture Recognition Image Dataset</a:t>
            </a:r>
            <a:endParaRPr sz="4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" sz="4100"/>
              <a:t>MediaPipe: On-device Real-time Hand Gesture Recognition</a:t>
            </a:r>
            <a:endParaRPr sz="4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" sz="4100"/>
              <a:t>Models: Real-time Dynamic Sign Recognition using MediaPipe</a:t>
            </a:r>
            <a:endParaRPr sz="4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ctrTitle"/>
          </p:nvPr>
        </p:nvSpPr>
        <p:spPr>
          <a:xfrm>
            <a:off x="1425450" y="6262650"/>
            <a:ext cx="20189100" cy="3657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/>
              <a:t>Proposed Solution</a:t>
            </a:r>
            <a:endParaRPr sz="106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5" y="16290326"/>
            <a:ext cx="8477301" cy="6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p22"/>
          <p:cNvGraphicFramePr/>
          <p:nvPr/>
        </p:nvGraphicFramePr>
        <p:xfrm>
          <a:off x="952500" y="187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{850A50C1-F0EC-4FE0-8798-8A42C863C53F}</a:tableStyleId>
              </a:tblPr>
              <a:tblGrid>
                <a:gridCol w="3522500"/>
                <a:gridCol w="3522500"/>
                <a:gridCol w="3522500"/>
                <a:gridCol w="3522500"/>
                <a:gridCol w="3522500"/>
                <a:gridCol w="3522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Face Detection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Face Mesh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Iris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Hands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Pose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Holistic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83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Hair Segmentation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Object </a:t>
                      </a: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Detection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Box Tracking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Instant Motion Tracking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Objectron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l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KNIFT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92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25" y="2745475"/>
            <a:ext cx="2825525" cy="53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986" y="2745475"/>
            <a:ext cx="2825525" cy="53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7611" y="2728600"/>
            <a:ext cx="2825525" cy="53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2798" y="2745475"/>
            <a:ext cx="2825525" cy="53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97985" y="2745475"/>
            <a:ext cx="2825525" cy="53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40850" y="2728600"/>
            <a:ext cx="2825525" cy="536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97225" y="9622025"/>
            <a:ext cx="2825525" cy="53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73986" y="9622025"/>
            <a:ext cx="2825525" cy="53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07199" y="9622025"/>
            <a:ext cx="2825525" cy="533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864036" y="9622025"/>
            <a:ext cx="2825525" cy="53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420861" y="9622025"/>
            <a:ext cx="2825525" cy="53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854086" y="9622025"/>
            <a:ext cx="2825525" cy="533117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4294967295" type="title"/>
          </p:nvPr>
        </p:nvSpPr>
        <p:spPr>
          <a:xfrm>
            <a:off x="5972850" y="331350"/>
            <a:ext cx="110943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solutions in MediaPipe</a:t>
            </a:r>
            <a:endParaRPr b="0"/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3"/>
          <p:cNvSpPr txBox="1"/>
          <p:nvPr>
            <p:ph idx="4294967295" type="title"/>
          </p:nvPr>
        </p:nvSpPr>
        <p:spPr>
          <a:xfrm>
            <a:off x="1364750" y="40092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Application</a:t>
            </a:r>
            <a:endParaRPr b="0"/>
          </a:p>
        </p:txBody>
      </p:sp>
      <p:pic>
        <p:nvPicPr>
          <p:cNvPr id="144" name="Google Shape;144;p23" title="Demo_MediaPipe (loop x5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25" y="1852375"/>
            <a:ext cx="11743950" cy="6685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5" name="Google Shape;145;p23"/>
          <p:cNvSpPr txBox="1"/>
          <p:nvPr>
            <p:ph idx="4294967295" type="title"/>
          </p:nvPr>
        </p:nvSpPr>
        <p:spPr>
          <a:xfrm>
            <a:off x="12711775" y="3298450"/>
            <a:ext cx="10068000" cy="18390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MediaPipe Hand Detector (landmarks + </a:t>
            </a:r>
            <a:r>
              <a:rPr lang="en" sz="4300"/>
              <a:t>boxes</a:t>
            </a:r>
            <a:r>
              <a:rPr lang="en" sz="4300"/>
              <a:t>) + Conv1D Classifier </a:t>
            </a:r>
            <a:endParaRPr b="0" sz="4300"/>
          </a:p>
        </p:txBody>
      </p:sp>
      <p:sp>
        <p:nvSpPr>
          <p:cNvPr id="146" name="Google Shape;146;p23"/>
          <p:cNvSpPr txBox="1"/>
          <p:nvPr>
            <p:ph idx="4294967295" type="title"/>
          </p:nvPr>
        </p:nvSpPr>
        <p:spPr>
          <a:xfrm>
            <a:off x="12711775" y="11575338"/>
            <a:ext cx="10068000" cy="18390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1-Hand MobileNet</a:t>
            </a:r>
            <a:r>
              <a:rPr lang="en" sz="4300"/>
              <a:t> Classifier (boxes + hand gesture)</a:t>
            </a:r>
            <a:endParaRPr b="0" sz="4300"/>
          </a:p>
        </p:txBody>
      </p:sp>
      <p:pic>
        <p:nvPicPr>
          <p:cNvPr id="147" name="Google Shape;147;p23" title="Demo_mobilenet_classifier (loop x4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825" y="8913025"/>
            <a:ext cx="11743950" cy="66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24"/>
          <p:cNvSpPr txBox="1"/>
          <p:nvPr>
            <p:ph idx="4294967295" type="title"/>
          </p:nvPr>
        </p:nvSpPr>
        <p:spPr>
          <a:xfrm>
            <a:off x="1444400" y="958176"/>
            <a:ext cx="20920500" cy="15159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Presentation</a:t>
            </a:r>
            <a:endParaRPr b="0"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idx="4294967295" type="title"/>
          </p:nvPr>
        </p:nvSpPr>
        <p:spPr>
          <a:xfrm>
            <a:off x="1059750" y="2631126"/>
            <a:ext cx="20920500" cy="83346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u="sng">
                <a:solidFill>
                  <a:schemeClr val="hlink"/>
                </a:solidFill>
                <a:hlinkClick r:id="rId3"/>
              </a:rPr>
              <a:t>HaGRID – HAnd Gesture Recognition Image Dataset: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Created in June 2022.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Size: 716GB – 552,992 RGB images (with majority FullHD) divided into 18 classes of gesture</a:t>
            </a:r>
            <a:r>
              <a:rPr lang="en" sz="3600"/>
              <a:t>s.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Extra class “no_gesture” with 123,589 samples.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Collected mainly indoors in various conditions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(lighting variations, blur, distance from camera, ...)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Only kept between 2000 and 3000 samples per cl</a:t>
            </a:r>
            <a:r>
              <a:rPr lang="en" sz="3600"/>
              <a:t>ass.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Include whole set of annotations containing image_ID, 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labels, bboxes, leading hand, label. </a:t>
            </a:r>
            <a:endParaRPr sz="3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752" y="11497700"/>
            <a:ext cx="16444547" cy="43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2200" y="6178350"/>
            <a:ext cx="9277674" cy="492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4644150" y="400925"/>
            <a:ext cx="13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5"/>
          <p:cNvSpPr txBox="1"/>
          <p:nvPr>
            <p:ph idx="4294967295" type="title"/>
          </p:nvPr>
        </p:nvSpPr>
        <p:spPr>
          <a:xfrm>
            <a:off x="1444400" y="958176"/>
            <a:ext cx="20920500" cy="2011200"/>
          </a:xfrm>
          <a:prstGeom prst="rect">
            <a:avLst/>
          </a:prstGeom>
        </p:spPr>
        <p:txBody>
          <a:bodyPr anchorCtr="0" anchor="t" bIns="255150" lIns="255150" spcFirstLastPara="1" rIns="255150" wrap="square" tIns="255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 b="0"/>
          </a:p>
        </p:txBody>
      </p:sp>
      <p:sp>
        <p:nvSpPr>
          <p:cNvPr id="165" name="Google Shape;165;p25"/>
          <p:cNvSpPr/>
          <p:nvPr/>
        </p:nvSpPr>
        <p:spPr>
          <a:xfrm>
            <a:off x="1571350" y="3808825"/>
            <a:ext cx="3795000" cy="16848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MediaPipe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16169300" y="3908175"/>
            <a:ext cx="205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Box</a:t>
            </a:r>
            <a:endParaRPr sz="30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7101400" y="4883875"/>
            <a:ext cx="320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Landmarks</a:t>
            </a:r>
            <a:endParaRPr sz="30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8" name="Google Shape;168;p25"/>
          <p:cNvCxnSpPr/>
          <p:nvPr/>
        </p:nvCxnSpPr>
        <p:spPr>
          <a:xfrm flipH="1" rot="10800000">
            <a:off x="10080100" y="5239975"/>
            <a:ext cx="977100" cy="153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5"/>
          <p:cNvCxnSpPr>
            <a:stCxn id="165" idx="3"/>
            <a:endCxn id="166" idx="1"/>
          </p:cNvCxnSpPr>
          <p:nvPr/>
        </p:nvCxnSpPr>
        <p:spPr>
          <a:xfrm flipH="1" rot="10800000">
            <a:off x="5366350" y="4231525"/>
            <a:ext cx="10803000" cy="4197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5"/>
          <p:cNvCxnSpPr>
            <a:stCxn id="165" idx="3"/>
            <a:endCxn id="167" idx="1"/>
          </p:cNvCxnSpPr>
          <p:nvPr/>
        </p:nvCxnSpPr>
        <p:spPr>
          <a:xfrm>
            <a:off x="5366350" y="4651225"/>
            <a:ext cx="1735200" cy="5559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5"/>
          <p:cNvSpPr txBox="1"/>
          <p:nvPr/>
        </p:nvSpPr>
        <p:spPr>
          <a:xfrm>
            <a:off x="15989225" y="4883875"/>
            <a:ext cx="25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Class</a:t>
            </a:r>
            <a:endParaRPr sz="30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flipH="1" rot="10800000">
            <a:off x="15482100" y="5239975"/>
            <a:ext cx="977100" cy="153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5"/>
          <p:cNvSpPr/>
          <p:nvPr/>
        </p:nvSpPr>
        <p:spPr>
          <a:xfrm>
            <a:off x="1571350" y="7525875"/>
            <a:ext cx="3795000" cy="16848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Custom MediaPipe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6215800" y="7625225"/>
            <a:ext cx="192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Box</a:t>
            </a:r>
            <a:endParaRPr sz="30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7101400" y="8600925"/>
            <a:ext cx="320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Landmarks</a:t>
            </a:r>
            <a:endParaRPr sz="30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6" name="Google Shape;176;p25"/>
          <p:cNvCxnSpPr/>
          <p:nvPr/>
        </p:nvCxnSpPr>
        <p:spPr>
          <a:xfrm flipH="1" rot="10800000">
            <a:off x="10080100" y="8957025"/>
            <a:ext cx="977100" cy="153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5"/>
          <p:cNvCxnSpPr>
            <a:stCxn id="173" idx="3"/>
            <a:endCxn id="174" idx="1"/>
          </p:cNvCxnSpPr>
          <p:nvPr/>
        </p:nvCxnSpPr>
        <p:spPr>
          <a:xfrm flipH="1" rot="10800000">
            <a:off x="5366350" y="7948575"/>
            <a:ext cx="10849500" cy="4197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5"/>
          <p:cNvCxnSpPr>
            <a:stCxn id="173" idx="3"/>
            <a:endCxn id="175" idx="1"/>
          </p:cNvCxnSpPr>
          <p:nvPr/>
        </p:nvCxnSpPr>
        <p:spPr>
          <a:xfrm>
            <a:off x="5366350" y="8368275"/>
            <a:ext cx="1735200" cy="5559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5"/>
          <p:cNvSpPr txBox="1"/>
          <p:nvPr/>
        </p:nvSpPr>
        <p:spPr>
          <a:xfrm>
            <a:off x="15965888" y="8613425"/>
            <a:ext cx="25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Class</a:t>
            </a:r>
            <a:endParaRPr sz="30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11297950" y="8368275"/>
            <a:ext cx="3795000" cy="1209000"/>
          </a:xfrm>
          <a:prstGeom prst="flowChartAlternate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Classifier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Conv1D</a:t>
            </a:r>
            <a:endParaRPr sz="3000"/>
          </a:p>
        </p:txBody>
      </p:sp>
      <p:cxnSp>
        <p:nvCxnSpPr>
          <p:cNvPr id="181" name="Google Shape;181;p25"/>
          <p:cNvCxnSpPr/>
          <p:nvPr/>
        </p:nvCxnSpPr>
        <p:spPr>
          <a:xfrm flipH="1" rot="10800000">
            <a:off x="15482100" y="8957025"/>
            <a:ext cx="977100" cy="153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5"/>
          <p:cNvSpPr/>
          <p:nvPr/>
        </p:nvSpPr>
        <p:spPr>
          <a:xfrm>
            <a:off x="1571350" y="11342275"/>
            <a:ext cx="3795000" cy="1684800"/>
          </a:xfrm>
          <a:prstGeom prst="flowChartAlternate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Custom Model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15940600" y="11441625"/>
            <a:ext cx="220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Box</a:t>
            </a:r>
            <a:endParaRPr sz="30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15940600" y="12417325"/>
            <a:ext cx="243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Class</a:t>
            </a:r>
            <a:endParaRPr sz="30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5" name="Google Shape;185;p25"/>
          <p:cNvCxnSpPr>
            <a:stCxn id="182" idx="3"/>
            <a:endCxn id="183" idx="1"/>
          </p:cNvCxnSpPr>
          <p:nvPr/>
        </p:nvCxnSpPr>
        <p:spPr>
          <a:xfrm flipH="1" rot="10800000">
            <a:off x="5366350" y="11764975"/>
            <a:ext cx="10574400" cy="4197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5"/>
          <p:cNvCxnSpPr>
            <a:stCxn id="182" idx="3"/>
            <a:endCxn id="184" idx="1"/>
          </p:cNvCxnSpPr>
          <p:nvPr/>
        </p:nvCxnSpPr>
        <p:spPr>
          <a:xfrm>
            <a:off x="5366350" y="12184675"/>
            <a:ext cx="10574400" cy="5559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17371900" y="3664400"/>
            <a:ext cx="10023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18374225" y="3704475"/>
            <a:ext cx="40200" cy="97425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17405250" y="13446975"/>
            <a:ext cx="10023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 flipH="1" rot="10800000">
            <a:off x="18400375" y="8957025"/>
            <a:ext cx="977100" cy="153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5"/>
          <p:cNvSpPr/>
          <p:nvPr/>
        </p:nvSpPr>
        <p:spPr>
          <a:xfrm>
            <a:off x="11251463" y="4551875"/>
            <a:ext cx="3795000" cy="1209000"/>
          </a:xfrm>
          <a:prstGeom prst="flowChartAlternate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Classifier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Conv1D</a:t>
            </a:r>
            <a:endParaRPr sz="3000"/>
          </a:p>
        </p:txBody>
      </p:sp>
      <p:sp>
        <p:nvSpPr>
          <p:cNvPr id="192" name="Google Shape;192;p25"/>
          <p:cNvSpPr txBox="1"/>
          <p:nvPr/>
        </p:nvSpPr>
        <p:spPr>
          <a:xfrm>
            <a:off x="19562300" y="8649525"/>
            <a:ext cx="3207300" cy="646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 on image</a:t>
            </a:r>
            <a:endParaRPr sz="30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1571350" y="14323075"/>
            <a:ext cx="468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Selected for final application</a:t>
            </a:r>
            <a:endParaRPr sz="25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4" name="Google Shape;194;p25"/>
          <p:cNvCxnSpPr>
            <a:stCxn id="182" idx="2"/>
            <a:endCxn id="193" idx="1"/>
          </p:cNvCxnSpPr>
          <p:nvPr/>
        </p:nvCxnSpPr>
        <p:spPr>
          <a:xfrm rot="5400000">
            <a:off x="1729750" y="12868675"/>
            <a:ext cx="1580700" cy="1897500"/>
          </a:xfrm>
          <a:prstGeom prst="bentConnector4">
            <a:avLst>
              <a:gd fmla="val 40994" name="adj1"/>
              <a:gd fmla="val 112549" name="adj2"/>
            </a:avLst>
          </a:prstGeom>
          <a:noFill/>
          <a:ln cap="flat" cmpd="sng" w="38100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21456675" y="16225851"/>
            <a:ext cx="1033200" cy="938400"/>
          </a:xfrm>
          <a:prstGeom prst="rect">
            <a:avLst/>
          </a:prstGeom>
        </p:spPr>
        <p:txBody>
          <a:bodyPr anchorCtr="0" anchor="t" bIns="230350" lIns="230350" spcFirstLastPara="1" rIns="230350" wrap="square" tIns="230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ctrTitle"/>
          </p:nvPr>
        </p:nvSpPr>
        <p:spPr>
          <a:xfrm>
            <a:off x="1425450" y="6262650"/>
            <a:ext cx="20189100" cy="3657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/>
              <a:t>Implementation Details</a:t>
            </a:r>
            <a:endParaRPr sz="10600"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5" y="16290326"/>
            <a:ext cx="8477301" cy="6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Vision Research Poster by Slidesgo">
  <a:themeElements>
    <a:clrScheme name="Simple Light">
      <a:dk1>
        <a:srgbClr val="000000"/>
      </a:dk1>
      <a:lt1>
        <a:srgbClr val="FFFFFF"/>
      </a:lt1>
      <a:dk2>
        <a:srgbClr val="0F45A8"/>
      </a:dk2>
      <a:lt2>
        <a:srgbClr val="031330"/>
      </a:lt2>
      <a:accent1>
        <a:srgbClr val="80E4DC"/>
      </a:accent1>
      <a:accent2>
        <a:srgbClr val="6EC0F7"/>
      </a:accent2>
      <a:accent3>
        <a:srgbClr val="4D65AC"/>
      </a:accent3>
      <a:accent4>
        <a:srgbClr val="338BE4"/>
      </a:accent4>
      <a:accent5>
        <a:srgbClr val="AADBF6"/>
      </a:accent5>
      <a:accent6>
        <a:srgbClr val="41E3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